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6fTQacAyT+vUBkyexukqjMW15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customschemas.google.com/relationships/presentationmetadata" Target="meta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It can help or hinder the clear understanding of your message, but it doesn’t reveal (and can even mask) what you are really thinking.</a:t>
            </a:r>
            <a:endParaRPr/>
          </a:p>
          <a:p>
            <a:pPr indent="0" lvl="0" marL="0" rtl="0" algn="l">
              <a:spcBef>
                <a:spcPts val="0"/>
              </a:spcBef>
              <a:spcAft>
                <a:spcPts val="0"/>
              </a:spcAft>
              <a:buNone/>
            </a:pPr>
            <a:r>
              <a:t/>
            </a:r>
            <a:endParaRPr/>
          </a:p>
        </p:txBody>
      </p:sp>
      <p:sp>
        <p:nvSpPr>
          <p:cNvPr id="372" name="Google Shape;37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25"/>
          <p:cNvGrpSpPr/>
          <p:nvPr/>
        </p:nvGrpSpPr>
        <p:grpSpPr>
          <a:xfrm>
            <a:off x="-329674" y="-59376"/>
            <a:ext cx="12515851" cy="6923798"/>
            <a:chOff x="-329674" y="-51881"/>
            <a:chExt cx="12515851" cy="6923798"/>
          </a:xfrm>
        </p:grpSpPr>
        <p:sp>
          <p:nvSpPr>
            <p:cNvPr id="17" name="Google Shape;17;p2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5"/>
          <p:cNvGrpSpPr/>
          <p:nvPr/>
        </p:nvGrpSpPr>
        <p:grpSpPr>
          <a:xfrm>
            <a:off x="1669293" y="1186483"/>
            <a:ext cx="8848345" cy="4477933"/>
            <a:chOff x="1669293" y="1186483"/>
            <a:chExt cx="8848345" cy="4477933"/>
          </a:xfrm>
        </p:grpSpPr>
        <p:sp>
          <p:nvSpPr>
            <p:cNvPr id="37" name="Google Shape;37;p25"/>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5"/>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5"/>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5"/>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5"/>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42" name="Google Shape;42;p2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4" name="Shape 274"/>
        <p:cNvGrpSpPr/>
        <p:nvPr/>
      </p:nvGrpSpPr>
      <p:grpSpPr>
        <a:xfrm>
          <a:off x="0" y="0"/>
          <a:ext cx="0" cy="0"/>
          <a:chOff x="0" y="0"/>
          <a:chExt cx="0" cy="0"/>
        </a:xfrm>
      </p:grpSpPr>
      <p:grpSp>
        <p:nvGrpSpPr>
          <p:cNvPr id="275" name="Google Shape;275;p34"/>
          <p:cNvGrpSpPr/>
          <p:nvPr/>
        </p:nvGrpSpPr>
        <p:grpSpPr>
          <a:xfrm>
            <a:off x="-417513" y="0"/>
            <a:ext cx="12584114" cy="6853238"/>
            <a:chOff x="-417513" y="0"/>
            <a:chExt cx="12584114" cy="6853238"/>
          </a:xfrm>
        </p:grpSpPr>
        <p:sp>
          <p:nvSpPr>
            <p:cNvPr id="276" name="Google Shape;276;p3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34"/>
          <p:cNvGrpSpPr/>
          <p:nvPr/>
        </p:nvGrpSpPr>
        <p:grpSpPr>
          <a:xfrm>
            <a:off x="800144" y="1699589"/>
            <a:ext cx="3674476" cy="3470421"/>
            <a:chOff x="697883" y="1816768"/>
            <a:chExt cx="3674476" cy="3470421"/>
          </a:xfrm>
        </p:grpSpPr>
        <p:sp>
          <p:nvSpPr>
            <p:cNvPr id="298" name="Google Shape;298;p3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4"/>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34"/>
          <p:cNvSpPr txBox="1"/>
          <p:nvPr>
            <p:ph idx="1" type="body"/>
          </p:nvPr>
        </p:nvSpPr>
        <p:spPr>
          <a:xfrm rot="5400000">
            <a:off x="5618955" y="285746"/>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3" name="Google Shape;303;p3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3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6" name="Shape 306"/>
        <p:cNvGrpSpPr/>
        <p:nvPr/>
      </p:nvGrpSpPr>
      <p:grpSpPr>
        <a:xfrm>
          <a:off x="0" y="0"/>
          <a:ext cx="0" cy="0"/>
          <a:chOff x="0" y="0"/>
          <a:chExt cx="0" cy="0"/>
        </a:xfrm>
      </p:grpSpPr>
      <p:grpSp>
        <p:nvGrpSpPr>
          <p:cNvPr id="307" name="Google Shape;307;p35"/>
          <p:cNvGrpSpPr/>
          <p:nvPr/>
        </p:nvGrpSpPr>
        <p:grpSpPr>
          <a:xfrm flipH="1">
            <a:off x="-1" y="0"/>
            <a:ext cx="12584114" cy="6853238"/>
            <a:chOff x="-417513" y="0"/>
            <a:chExt cx="12584114" cy="6853238"/>
          </a:xfrm>
        </p:grpSpPr>
        <p:sp>
          <p:nvSpPr>
            <p:cNvPr id="308" name="Google Shape;308;p35"/>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5"/>
          <p:cNvGrpSpPr/>
          <p:nvPr/>
        </p:nvGrpSpPr>
        <p:grpSpPr>
          <a:xfrm>
            <a:off x="7718948" y="1699589"/>
            <a:ext cx="3674476" cy="3470421"/>
            <a:chOff x="697883" y="1816768"/>
            <a:chExt cx="3674476" cy="3470421"/>
          </a:xfrm>
        </p:grpSpPr>
        <p:sp>
          <p:nvSpPr>
            <p:cNvPr id="330" name="Google Shape;330;p35"/>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5"/>
          <p:cNvSpPr txBox="1"/>
          <p:nvPr>
            <p:ph type="title"/>
          </p:nvPr>
        </p:nvSpPr>
        <p:spPr>
          <a:xfrm rot="5400000">
            <a:off x="8329814" y="1827548"/>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35"/>
          <p:cNvSpPr txBox="1"/>
          <p:nvPr>
            <p:ph idx="1" type="body"/>
          </p:nvPr>
        </p:nvSpPr>
        <p:spPr>
          <a:xfrm rot="5400000">
            <a:off x="1308406" y="292784"/>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35" name="Google Shape;335;p3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3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3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grpSp>
        <p:nvGrpSpPr>
          <p:cNvPr id="46" name="Google Shape;46;p26"/>
          <p:cNvGrpSpPr/>
          <p:nvPr/>
        </p:nvGrpSpPr>
        <p:grpSpPr>
          <a:xfrm>
            <a:off x="-417513" y="0"/>
            <a:ext cx="12584114" cy="6853238"/>
            <a:chOff x="-417513" y="0"/>
            <a:chExt cx="12584114" cy="6853238"/>
          </a:xfrm>
        </p:grpSpPr>
        <p:sp>
          <p:nvSpPr>
            <p:cNvPr id="47" name="Google Shape;47;p2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6"/>
          <p:cNvGrpSpPr/>
          <p:nvPr/>
        </p:nvGrpSpPr>
        <p:grpSpPr>
          <a:xfrm>
            <a:off x="800144" y="1699589"/>
            <a:ext cx="3674476" cy="3470421"/>
            <a:chOff x="697883" y="1816768"/>
            <a:chExt cx="3674476" cy="3470421"/>
          </a:xfrm>
        </p:grpSpPr>
        <p:sp>
          <p:nvSpPr>
            <p:cNvPr id="69" name="Google Shape;69;p2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4" name="Google Shape;74;p2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grpSp>
        <p:nvGrpSpPr>
          <p:cNvPr id="78" name="Google Shape;78;p27"/>
          <p:cNvGrpSpPr/>
          <p:nvPr/>
        </p:nvGrpSpPr>
        <p:grpSpPr>
          <a:xfrm>
            <a:off x="-417513" y="0"/>
            <a:ext cx="12584114" cy="6853238"/>
            <a:chOff x="-417513" y="0"/>
            <a:chExt cx="12584114" cy="6853238"/>
          </a:xfrm>
        </p:grpSpPr>
        <p:sp>
          <p:nvSpPr>
            <p:cNvPr id="79" name="Google Shape;79;p2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7"/>
          <p:cNvGrpSpPr/>
          <p:nvPr/>
        </p:nvGrpSpPr>
        <p:grpSpPr>
          <a:xfrm>
            <a:off x="800144" y="1699589"/>
            <a:ext cx="3674476" cy="3470421"/>
            <a:chOff x="697883" y="1816768"/>
            <a:chExt cx="3674476" cy="3470421"/>
          </a:xfrm>
        </p:grpSpPr>
        <p:sp>
          <p:nvSpPr>
            <p:cNvPr id="101" name="Google Shape;101;p2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7"/>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7"/>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06" name="Google Shape;106;p27"/>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07" name="Google Shape;107;p2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grpSp>
        <p:nvGrpSpPr>
          <p:cNvPr id="115" name="Google Shape;115;p29"/>
          <p:cNvGrpSpPr/>
          <p:nvPr/>
        </p:nvGrpSpPr>
        <p:grpSpPr>
          <a:xfrm>
            <a:off x="-329674" y="-59376"/>
            <a:ext cx="12515851" cy="6923798"/>
            <a:chOff x="-329674" y="-51881"/>
            <a:chExt cx="12515851" cy="6923798"/>
          </a:xfrm>
        </p:grpSpPr>
        <p:sp>
          <p:nvSpPr>
            <p:cNvPr id="116" name="Google Shape;116;p29"/>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9"/>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9"/>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9"/>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9"/>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9"/>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9"/>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9"/>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9"/>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9"/>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9"/>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9"/>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9"/>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9"/>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9"/>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9"/>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29"/>
          <p:cNvGrpSpPr/>
          <p:nvPr/>
        </p:nvGrpSpPr>
        <p:grpSpPr>
          <a:xfrm>
            <a:off x="3259545" y="1186483"/>
            <a:ext cx="5666145" cy="4477933"/>
            <a:chOff x="3259545" y="1186483"/>
            <a:chExt cx="5666145" cy="4477933"/>
          </a:xfrm>
        </p:grpSpPr>
        <p:sp>
          <p:nvSpPr>
            <p:cNvPr id="136" name="Google Shape;136;p29"/>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9"/>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9"/>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9"/>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41" name="Google Shape;141;p2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4" name="Shape 144"/>
        <p:cNvGrpSpPr/>
        <p:nvPr/>
      </p:nvGrpSpPr>
      <p:grpSpPr>
        <a:xfrm>
          <a:off x="0" y="0"/>
          <a:ext cx="0" cy="0"/>
          <a:chOff x="0" y="0"/>
          <a:chExt cx="0" cy="0"/>
        </a:xfrm>
      </p:grpSpPr>
      <p:grpSp>
        <p:nvGrpSpPr>
          <p:cNvPr id="145" name="Google Shape;145;p30"/>
          <p:cNvGrpSpPr/>
          <p:nvPr/>
        </p:nvGrpSpPr>
        <p:grpSpPr>
          <a:xfrm>
            <a:off x="-417513" y="0"/>
            <a:ext cx="12584114" cy="6853238"/>
            <a:chOff x="-417513" y="0"/>
            <a:chExt cx="12584114" cy="6853238"/>
          </a:xfrm>
        </p:grpSpPr>
        <p:sp>
          <p:nvSpPr>
            <p:cNvPr id="146" name="Google Shape;146;p3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30"/>
          <p:cNvGrpSpPr/>
          <p:nvPr/>
        </p:nvGrpSpPr>
        <p:grpSpPr>
          <a:xfrm>
            <a:off x="800144" y="1699589"/>
            <a:ext cx="3674476" cy="3470421"/>
            <a:chOff x="697883" y="1816768"/>
            <a:chExt cx="3674476" cy="3470421"/>
          </a:xfrm>
        </p:grpSpPr>
        <p:sp>
          <p:nvSpPr>
            <p:cNvPr id="168" name="Google Shape;168;p3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30"/>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30"/>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3" name="Google Shape;173;p30"/>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4" name="Google Shape;174;p30"/>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5" name="Google Shape;175;p30"/>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6" name="Google Shape;176;p3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3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9" name="Shape 179"/>
        <p:cNvGrpSpPr/>
        <p:nvPr/>
      </p:nvGrpSpPr>
      <p:grpSpPr>
        <a:xfrm>
          <a:off x="0" y="0"/>
          <a:ext cx="0" cy="0"/>
          <a:chOff x="0" y="0"/>
          <a:chExt cx="0" cy="0"/>
        </a:xfrm>
      </p:grpSpPr>
      <p:grpSp>
        <p:nvGrpSpPr>
          <p:cNvPr id="180" name="Google Shape;180;p31"/>
          <p:cNvGrpSpPr/>
          <p:nvPr/>
        </p:nvGrpSpPr>
        <p:grpSpPr>
          <a:xfrm>
            <a:off x="-417513" y="0"/>
            <a:ext cx="12584114" cy="6853238"/>
            <a:chOff x="-417513" y="0"/>
            <a:chExt cx="12584114" cy="6853238"/>
          </a:xfrm>
        </p:grpSpPr>
        <p:sp>
          <p:nvSpPr>
            <p:cNvPr id="181" name="Google Shape;181;p3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1"/>
          <p:cNvGrpSpPr/>
          <p:nvPr/>
        </p:nvGrpSpPr>
        <p:grpSpPr>
          <a:xfrm>
            <a:off x="800144" y="1699589"/>
            <a:ext cx="3674476" cy="3470421"/>
            <a:chOff x="697883" y="1816768"/>
            <a:chExt cx="3674476" cy="3470421"/>
          </a:xfrm>
        </p:grpSpPr>
        <p:sp>
          <p:nvSpPr>
            <p:cNvPr id="203" name="Google Shape;203;p3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31"/>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grpSp>
        <p:nvGrpSpPr>
          <p:cNvPr id="211" name="Google Shape;211;p32"/>
          <p:cNvGrpSpPr/>
          <p:nvPr/>
        </p:nvGrpSpPr>
        <p:grpSpPr>
          <a:xfrm>
            <a:off x="-417513" y="0"/>
            <a:ext cx="12584114" cy="6853238"/>
            <a:chOff x="-417513" y="0"/>
            <a:chExt cx="12584114" cy="6853238"/>
          </a:xfrm>
        </p:grpSpPr>
        <p:sp>
          <p:nvSpPr>
            <p:cNvPr id="212" name="Google Shape;212;p3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2"/>
          <p:cNvGrpSpPr/>
          <p:nvPr/>
        </p:nvGrpSpPr>
        <p:grpSpPr>
          <a:xfrm>
            <a:off x="800144" y="1699589"/>
            <a:ext cx="3674476" cy="3470421"/>
            <a:chOff x="697883" y="1816768"/>
            <a:chExt cx="3674476" cy="3470421"/>
          </a:xfrm>
        </p:grpSpPr>
        <p:sp>
          <p:nvSpPr>
            <p:cNvPr id="234" name="Google Shape;234;p3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2"/>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32"/>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32"/>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40" name="Google Shape;240;p3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grpSp>
        <p:nvGrpSpPr>
          <p:cNvPr id="244" name="Google Shape;244;p33"/>
          <p:cNvGrpSpPr/>
          <p:nvPr/>
        </p:nvGrpSpPr>
        <p:grpSpPr>
          <a:xfrm>
            <a:off x="-329674" y="-59376"/>
            <a:ext cx="12515851" cy="6923798"/>
            <a:chOff x="-329674" y="-51881"/>
            <a:chExt cx="12515851" cy="6923798"/>
          </a:xfrm>
        </p:grpSpPr>
        <p:sp>
          <p:nvSpPr>
            <p:cNvPr id="245" name="Google Shape;245;p33"/>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3"/>
          <p:cNvGrpSpPr/>
          <p:nvPr/>
        </p:nvGrpSpPr>
        <p:grpSpPr>
          <a:xfrm>
            <a:off x="805336" y="1698331"/>
            <a:ext cx="5941540" cy="3470421"/>
            <a:chOff x="805336" y="1698331"/>
            <a:chExt cx="5941540" cy="3470421"/>
          </a:xfrm>
        </p:grpSpPr>
        <p:sp>
          <p:nvSpPr>
            <p:cNvPr id="265" name="Google Shape;265;p33"/>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3"/>
          <p:cNvSpPr/>
          <p:nvPr>
            <p:ph idx="2" type="pic"/>
          </p:nvPr>
        </p:nvSpPr>
        <p:spPr>
          <a:xfrm>
            <a:off x="7543510" y="0"/>
            <a:ext cx="4648490" cy="6858000"/>
          </a:xfrm>
          <a:prstGeom prst="rect">
            <a:avLst/>
          </a:prstGeom>
          <a:solidFill>
            <a:srgbClr val="FEFEFE"/>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1"/>
              </a:buClr>
              <a:buSzPts val="3520"/>
              <a:buFont typeface="Noto Sans Symbols"/>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accent1"/>
              </a:buClr>
              <a:buSzPts val="3080"/>
              <a:buFont typeface="Noto Sans Symbols"/>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accent1"/>
              </a:buClr>
              <a:buSzPts val="2640"/>
              <a:buFont typeface="Noto Sans Symbols"/>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9pPr>
          </a:lstStyle>
          <a:p/>
        </p:txBody>
      </p:sp>
      <p:sp>
        <p:nvSpPr>
          <p:cNvPr id="269" name="Google Shape;269;p33"/>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33"/>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71" name="Google Shape;271;p3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33"/>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33"/>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2" name="Google Shape;12;p2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2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 name="Google Shape;14;p2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5400"/>
              <a:buFont typeface="Calibri"/>
              <a:buNone/>
            </a:pPr>
            <a:r>
              <a:rPr lang="en-US"/>
              <a:t>Nonverbal Delivery </a:t>
            </a:r>
            <a:endParaRPr/>
          </a:p>
        </p:txBody>
      </p:sp>
      <p:sp>
        <p:nvSpPr>
          <p:cNvPr id="343" name="Google Shape;343;p1"/>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0"/>
              </a:spcBef>
              <a:spcAft>
                <a:spcPts val="0"/>
              </a:spcAft>
              <a:buSzPts val="1980"/>
              <a:buNone/>
            </a:pPr>
            <a:r>
              <a:rPr lang="en-US"/>
              <a:t>Session IV. Group &amp; Team Theory</a:t>
            </a:r>
            <a:endParaRPr/>
          </a:p>
        </p:txBody>
      </p:sp>
      <p:pic>
        <p:nvPicPr>
          <p:cNvPr id="344" name="Google Shape;344;p1"/>
          <p:cNvPicPr preferRelativeResize="0"/>
          <p:nvPr/>
        </p:nvPicPr>
        <p:blipFill rotWithShape="1">
          <a:blip r:embed="rId3">
            <a:alphaModFix/>
          </a:blip>
          <a:srcRect b="0" l="0" r="0" t="0"/>
          <a:stretch/>
        </p:blipFill>
        <p:spPr>
          <a:xfrm>
            <a:off x="4082588" y="1140301"/>
            <a:ext cx="3633531" cy="1018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Other Principles of Nonverbal Communication</a:t>
            </a:r>
            <a:endParaRPr/>
          </a:p>
        </p:txBody>
      </p:sp>
      <p:sp>
        <p:nvSpPr>
          <p:cNvPr id="403" name="Google Shape;403;p1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Nonverbal Communication Is Universal</a:t>
            </a:r>
            <a:endParaRPr/>
          </a:p>
          <a:p>
            <a:pPr indent="-228600" lvl="0" marL="228600" rtl="0" algn="l">
              <a:lnSpc>
                <a:spcPct val="120000"/>
              </a:lnSpc>
              <a:spcBef>
                <a:spcPts val="1000"/>
              </a:spcBef>
              <a:spcAft>
                <a:spcPts val="0"/>
              </a:spcAft>
              <a:buSzPts val="1980"/>
              <a:buChar char="▪"/>
            </a:pPr>
            <a:r>
              <a:rPr lang="en-US"/>
              <a:t>Nonverbal Communication Is Confusing and Contextual</a:t>
            </a:r>
            <a:endParaRPr/>
          </a:p>
          <a:p>
            <a:pPr indent="-228600" lvl="0" marL="228600" rtl="0" algn="l">
              <a:lnSpc>
                <a:spcPct val="120000"/>
              </a:lnSpc>
              <a:spcBef>
                <a:spcPts val="1000"/>
              </a:spcBef>
              <a:spcAft>
                <a:spcPts val="0"/>
              </a:spcAft>
              <a:buSzPts val="1980"/>
              <a:buChar char="▪"/>
            </a:pPr>
            <a:r>
              <a:rPr lang="en-US"/>
              <a:t>Nonverbal Communication Can Be Intentional or Unintentional </a:t>
            </a:r>
            <a:endParaRPr/>
          </a:p>
          <a:p>
            <a:pPr indent="-228600" lvl="0" marL="228600" rtl="0" algn="l">
              <a:lnSpc>
                <a:spcPct val="120000"/>
              </a:lnSpc>
              <a:spcBef>
                <a:spcPts val="1000"/>
              </a:spcBef>
              <a:spcAft>
                <a:spcPts val="0"/>
              </a:spcAft>
              <a:buSzPts val="1980"/>
              <a:buChar char="▪"/>
            </a:pPr>
            <a:r>
              <a:rPr lang="en-US"/>
              <a:t>Nonverbal Messages Communicate Feelings and Attitudes</a:t>
            </a:r>
            <a:endParaRPr/>
          </a:p>
          <a:p>
            <a:pPr indent="-228600" lvl="0" marL="228600" rtl="0" algn="l">
              <a:lnSpc>
                <a:spcPct val="120000"/>
              </a:lnSpc>
              <a:spcBef>
                <a:spcPts val="1000"/>
              </a:spcBef>
              <a:spcAft>
                <a:spcPts val="0"/>
              </a:spcAft>
              <a:buSzPts val="1980"/>
              <a:buChar char="▪"/>
            </a:pPr>
            <a:r>
              <a:rPr lang="en-US"/>
              <a:t>We Believe Nonverbal Communication More than Verbal </a:t>
            </a:r>
            <a:endParaRPr/>
          </a:p>
          <a:p>
            <a:pPr indent="-228600" lvl="0" marL="228600" rtl="0" algn="l">
              <a:lnSpc>
                <a:spcPct val="120000"/>
              </a:lnSpc>
              <a:spcBef>
                <a:spcPts val="1000"/>
              </a:spcBef>
              <a:spcAft>
                <a:spcPts val="0"/>
              </a:spcAft>
              <a:buSzPts val="1980"/>
              <a:buChar char="▪"/>
            </a:pPr>
            <a:r>
              <a:rPr lang="en-US"/>
              <a:t>Nonverbal Communication Is Key in the Speaker/Audience Relationship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2. Types of Nonverbal Communication </a:t>
            </a:r>
            <a:endParaRPr/>
          </a:p>
        </p:txBody>
      </p:sp>
      <p:pic>
        <p:nvPicPr>
          <p:cNvPr descr="What is non-verbal communication? What are its examples, advantages, and  disadvantages? - Quora" id="409" name="Google Shape;409;p11"/>
          <p:cNvPicPr preferRelativeResize="0"/>
          <p:nvPr>
            <p:ph idx="1" type="body"/>
          </p:nvPr>
        </p:nvPicPr>
        <p:blipFill rotWithShape="1">
          <a:blip r:embed="rId3">
            <a:alphaModFix/>
          </a:blip>
          <a:srcRect b="0" l="0" r="0" t="0"/>
          <a:stretch/>
        </p:blipFill>
        <p:spPr>
          <a:xfrm>
            <a:off x="5391944" y="1889125"/>
            <a:ext cx="5734050" cy="307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Eight types of nonverbal communication</a:t>
            </a:r>
            <a:endParaRPr/>
          </a:p>
        </p:txBody>
      </p:sp>
      <p:sp>
        <p:nvSpPr>
          <p:cNvPr id="415" name="Google Shape;415;p1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1. Space </a:t>
            </a:r>
            <a:endParaRPr/>
          </a:p>
          <a:p>
            <a:pPr indent="-228600" lvl="0" marL="228600" rtl="0" algn="l">
              <a:lnSpc>
                <a:spcPct val="120000"/>
              </a:lnSpc>
              <a:spcBef>
                <a:spcPts val="1000"/>
              </a:spcBef>
              <a:spcAft>
                <a:spcPts val="0"/>
              </a:spcAft>
              <a:buSzPts val="1980"/>
              <a:buChar char="▪"/>
            </a:pPr>
            <a:r>
              <a:rPr lang="en-US"/>
              <a:t>2. Time </a:t>
            </a:r>
            <a:endParaRPr/>
          </a:p>
          <a:p>
            <a:pPr indent="-228600" lvl="0" marL="228600" rtl="0" algn="l">
              <a:lnSpc>
                <a:spcPct val="120000"/>
              </a:lnSpc>
              <a:spcBef>
                <a:spcPts val="1000"/>
              </a:spcBef>
              <a:spcAft>
                <a:spcPts val="0"/>
              </a:spcAft>
              <a:buSzPts val="1980"/>
              <a:buChar char="▪"/>
            </a:pPr>
            <a:r>
              <a:rPr lang="en-US"/>
              <a:t>3. Physical characteristics </a:t>
            </a:r>
            <a:endParaRPr/>
          </a:p>
          <a:p>
            <a:pPr indent="-228600" lvl="0" marL="228600" rtl="0" algn="l">
              <a:lnSpc>
                <a:spcPct val="120000"/>
              </a:lnSpc>
              <a:spcBef>
                <a:spcPts val="1000"/>
              </a:spcBef>
              <a:spcAft>
                <a:spcPts val="0"/>
              </a:spcAft>
              <a:buSzPts val="1980"/>
              <a:buChar char="▪"/>
            </a:pPr>
            <a:r>
              <a:rPr lang="en-US"/>
              <a:t>4. Body movements </a:t>
            </a:r>
            <a:endParaRPr/>
          </a:p>
          <a:p>
            <a:pPr indent="-228600" lvl="0" marL="228600" rtl="0" algn="l">
              <a:lnSpc>
                <a:spcPct val="120000"/>
              </a:lnSpc>
              <a:spcBef>
                <a:spcPts val="1000"/>
              </a:spcBef>
              <a:spcAft>
                <a:spcPts val="0"/>
              </a:spcAft>
              <a:buSzPts val="1980"/>
              <a:buChar char="▪"/>
            </a:pPr>
            <a:r>
              <a:rPr lang="en-US"/>
              <a:t>5. Touch </a:t>
            </a:r>
            <a:endParaRPr/>
          </a:p>
          <a:p>
            <a:pPr indent="-228600" lvl="0" marL="228600" rtl="0" algn="l">
              <a:lnSpc>
                <a:spcPct val="120000"/>
              </a:lnSpc>
              <a:spcBef>
                <a:spcPts val="1000"/>
              </a:spcBef>
              <a:spcAft>
                <a:spcPts val="0"/>
              </a:spcAft>
              <a:buSzPts val="1980"/>
              <a:buChar char="▪"/>
            </a:pPr>
            <a:r>
              <a:rPr lang="en-US"/>
              <a:t>6. Paralanguage </a:t>
            </a:r>
            <a:endParaRPr/>
          </a:p>
          <a:p>
            <a:pPr indent="-228600" lvl="0" marL="228600" rtl="0" algn="l">
              <a:lnSpc>
                <a:spcPct val="120000"/>
              </a:lnSpc>
              <a:spcBef>
                <a:spcPts val="1000"/>
              </a:spcBef>
              <a:spcAft>
                <a:spcPts val="0"/>
              </a:spcAft>
              <a:buSzPts val="1980"/>
              <a:buChar char="▪"/>
            </a:pPr>
            <a:r>
              <a:rPr lang="en-US"/>
              <a:t>7. Artifacts </a:t>
            </a:r>
            <a:endParaRPr/>
          </a:p>
          <a:p>
            <a:pPr indent="-228600" lvl="0" marL="228600" rtl="0" algn="l">
              <a:lnSpc>
                <a:spcPct val="120000"/>
              </a:lnSpc>
              <a:spcBef>
                <a:spcPts val="1000"/>
              </a:spcBef>
              <a:spcAft>
                <a:spcPts val="0"/>
              </a:spcAft>
              <a:buSzPts val="1980"/>
              <a:buChar char="▪"/>
            </a:pPr>
            <a:r>
              <a:rPr lang="en-US"/>
              <a:t>8. Environment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Space </a:t>
            </a:r>
            <a:endParaRPr/>
          </a:p>
        </p:txBody>
      </p:sp>
      <p:pic>
        <p:nvPicPr>
          <p:cNvPr id="421" name="Google Shape;421;p13"/>
          <p:cNvPicPr preferRelativeResize="0"/>
          <p:nvPr>
            <p:ph idx="1" type="body"/>
          </p:nvPr>
        </p:nvPicPr>
        <p:blipFill rotWithShape="1">
          <a:blip r:embed="rId3">
            <a:alphaModFix/>
          </a:blip>
          <a:srcRect b="0" l="0" r="0" t="0"/>
          <a:stretch/>
        </p:blipFill>
        <p:spPr>
          <a:xfrm>
            <a:off x="5118100" y="1387350"/>
            <a:ext cx="6281738" cy="4080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4"/>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Time</a:t>
            </a:r>
            <a:endParaRPr/>
          </a:p>
        </p:txBody>
      </p:sp>
      <p:sp>
        <p:nvSpPr>
          <p:cNvPr id="427" name="Google Shape;427;p14"/>
          <p:cNvSpPr txBox="1"/>
          <p:nvPr>
            <p:ph idx="1" type="body"/>
          </p:nvPr>
        </p:nvSpPr>
        <p:spPr>
          <a:xfrm>
            <a:off x="5120878" y="803187"/>
            <a:ext cx="6269591" cy="2382651"/>
          </a:xfrm>
          <a:prstGeom prst="rect">
            <a:avLst/>
          </a:prstGeom>
          <a:no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lnSpcReduction="10000"/>
          </a:bodyPr>
          <a:lstStyle/>
          <a:p>
            <a:pPr indent="-60960" lvl="0" marL="228600" rtl="0" algn="l">
              <a:lnSpc>
                <a:spcPct val="120000"/>
              </a:lnSpc>
              <a:spcBef>
                <a:spcPts val="0"/>
              </a:spcBef>
              <a:spcAft>
                <a:spcPts val="0"/>
              </a:spcAft>
              <a:buSzPts val="2640"/>
              <a:buNone/>
            </a:pPr>
            <a:r>
              <a:t/>
            </a:r>
            <a:endParaRPr sz="2400"/>
          </a:p>
          <a:p>
            <a:pPr indent="-228600" lvl="0" marL="228600" rtl="0" algn="l">
              <a:lnSpc>
                <a:spcPct val="120000"/>
              </a:lnSpc>
              <a:spcBef>
                <a:spcPts val="1000"/>
              </a:spcBef>
              <a:spcAft>
                <a:spcPts val="0"/>
              </a:spcAft>
              <a:buSzPts val="2640"/>
              <a:buChar char="▪"/>
            </a:pPr>
            <a:r>
              <a:rPr lang="en-US" sz="2400"/>
              <a:t>Do you know what time it is? </a:t>
            </a:r>
            <a:endParaRPr sz="2400"/>
          </a:p>
          <a:p>
            <a:pPr indent="-228600" lvl="0" marL="228600" rtl="0" algn="l">
              <a:lnSpc>
                <a:spcPct val="120000"/>
              </a:lnSpc>
              <a:spcBef>
                <a:spcPts val="1000"/>
              </a:spcBef>
              <a:spcAft>
                <a:spcPts val="0"/>
              </a:spcAft>
              <a:buSzPts val="2640"/>
              <a:buChar char="▪"/>
            </a:pPr>
            <a:r>
              <a:rPr lang="en-US" sz="2400"/>
              <a:t>How aware you are of time varies by culture and normative expectations of adherence (or ignorance) of time. </a:t>
            </a:r>
            <a:endParaRPr sz="2400"/>
          </a:p>
          <a:p>
            <a:pPr indent="-102870" lvl="0" marL="228600" rtl="0" algn="l">
              <a:lnSpc>
                <a:spcPct val="120000"/>
              </a:lnSpc>
              <a:spcBef>
                <a:spcPts val="1000"/>
              </a:spcBef>
              <a:spcAft>
                <a:spcPts val="0"/>
              </a:spcAft>
              <a:buSzPts val="1980"/>
              <a:buNone/>
            </a:pPr>
            <a:r>
              <a:t/>
            </a:r>
            <a:endParaRPr/>
          </a:p>
        </p:txBody>
      </p:sp>
      <p:sp>
        <p:nvSpPr>
          <p:cNvPr id="428" name="Google Shape;428;p14"/>
          <p:cNvSpPr txBox="1"/>
          <p:nvPr>
            <p:ph idx="2" type="body"/>
          </p:nvPr>
        </p:nvSpPr>
        <p:spPr>
          <a:xfrm>
            <a:off x="5118447" y="3672162"/>
            <a:ext cx="6272022" cy="2383586"/>
          </a:xfrm>
          <a:prstGeom prst="rect">
            <a:avLst/>
          </a:prstGeom>
          <a:no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SzPts val="1980"/>
              <a:buChar char="▪"/>
            </a:pPr>
            <a:r>
              <a:rPr lang="en-US"/>
              <a:t>Eamples:</a:t>
            </a:r>
            <a:endParaRPr/>
          </a:p>
          <a:p>
            <a:pPr indent="-228600" lvl="0" marL="228600" rtl="0" algn="l">
              <a:lnSpc>
                <a:spcPct val="120000"/>
              </a:lnSpc>
              <a:spcBef>
                <a:spcPts val="1000"/>
              </a:spcBef>
              <a:spcAft>
                <a:spcPts val="0"/>
              </a:spcAft>
              <a:buSzPts val="1980"/>
              <a:buFont typeface="Rockwell"/>
              <a:buChar char="-"/>
            </a:pPr>
            <a:r>
              <a:rPr lang="en-US"/>
              <a:t>The Euro Railways trains in Germany are famous for departing and arriving according to the schedule. </a:t>
            </a:r>
            <a:endParaRPr/>
          </a:p>
          <a:p>
            <a:pPr indent="-228600" lvl="0" marL="228600" rtl="0" algn="l">
              <a:lnSpc>
                <a:spcPct val="120000"/>
              </a:lnSpc>
              <a:spcBef>
                <a:spcPts val="1000"/>
              </a:spcBef>
              <a:spcAft>
                <a:spcPts val="0"/>
              </a:spcAft>
              <a:buSzPts val="1980"/>
              <a:buFont typeface="Rockwell"/>
              <a:buChar char="-"/>
            </a:pPr>
            <a:r>
              <a:rPr lang="en-US"/>
              <a:t>The train in Argentina, you’ll find that the schedule is more of an approximation of when the train will leave or arrive.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5"/>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Physical Characteristics</a:t>
            </a:r>
            <a:endParaRPr/>
          </a:p>
        </p:txBody>
      </p:sp>
      <p:sp>
        <p:nvSpPr>
          <p:cNvPr id="434" name="Google Shape;434;p15"/>
          <p:cNvSpPr txBox="1"/>
          <p:nvPr>
            <p:ph idx="1" type="body"/>
          </p:nvPr>
        </p:nvSpPr>
        <p:spPr>
          <a:xfrm>
            <a:off x="5120878" y="803188"/>
            <a:ext cx="6269591" cy="1194578"/>
          </a:xfrm>
          <a:prstGeom prst="rect">
            <a:avLst/>
          </a:prstGeom>
          <a:solidFill>
            <a:srgbClr val="6DD3F9"/>
          </a:solidFill>
          <a:ln cap="flat" cmpd="sng" w="9525">
            <a:solidFill>
              <a:srgbClr val="2C5A92"/>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1980"/>
              <a:buFont typeface="Noto Sans Symbols"/>
              <a:buChar char="✔"/>
            </a:pPr>
            <a:r>
              <a:rPr lang="en-US">
                <a:latin typeface="Times New Roman"/>
                <a:ea typeface="Times New Roman"/>
                <a:cs typeface="Times New Roman"/>
                <a:sym typeface="Times New Roman"/>
              </a:rPr>
              <a:t>We often make judgments about a person’s personality or behavior based on physical characteristics, and researchers are quick to note that those judgments are often inaccurate</a:t>
            </a:r>
            <a:endParaRPr/>
          </a:p>
          <a:p>
            <a:pPr indent="0" lvl="0" marL="0" rtl="0" algn="l">
              <a:lnSpc>
                <a:spcPct val="120000"/>
              </a:lnSpc>
              <a:spcBef>
                <a:spcPts val="1000"/>
              </a:spcBef>
              <a:spcAft>
                <a:spcPts val="0"/>
              </a:spcAft>
              <a:buSzPts val="1980"/>
              <a:buNone/>
            </a:pPr>
            <a:r>
              <a:t/>
            </a:r>
            <a:endParaRPr>
              <a:latin typeface="Times New Roman"/>
              <a:ea typeface="Times New Roman"/>
              <a:cs typeface="Times New Roman"/>
              <a:sym typeface="Times New Roman"/>
            </a:endParaRPr>
          </a:p>
        </p:txBody>
      </p:sp>
      <p:pic>
        <p:nvPicPr>
          <p:cNvPr descr="Phẩu thuật thẩm mỹ là một trong những phương pháp phổ biến hiện nay" id="435" name="Google Shape;435;p15"/>
          <p:cNvPicPr preferRelativeResize="0"/>
          <p:nvPr>
            <p:ph idx="2" type="body"/>
          </p:nvPr>
        </p:nvPicPr>
        <p:blipFill rotWithShape="1">
          <a:blip r:embed="rId3">
            <a:alphaModFix/>
          </a:blip>
          <a:srcRect b="0" l="0" r="0" t="0"/>
          <a:stretch/>
        </p:blipFill>
        <p:spPr>
          <a:xfrm>
            <a:off x="6024075" y="2339669"/>
            <a:ext cx="4114291" cy="3017147"/>
          </a:xfrm>
          <a:prstGeom prst="rect">
            <a:avLst/>
          </a:prstGeom>
          <a:noFill/>
          <a:ln>
            <a:noFill/>
          </a:ln>
        </p:spPr>
      </p:pic>
      <p:sp>
        <p:nvSpPr>
          <p:cNvPr id="436" name="Google Shape;436;p15"/>
          <p:cNvSpPr/>
          <p:nvPr/>
        </p:nvSpPr>
        <p:spPr>
          <a:xfrm>
            <a:off x="5294469" y="5698719"/>
            <a:ext cx="6096000" cy="92333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You didn’t choose your birth, your eye color, the natural color of your hair, or your height, but people spend millions every year trying to change their physical characteristics.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6"/>
          <p:cNvSpPr txBox="1"/>
          <p:nvPr>
            <p:ph idx="4294967295" type="title"/>
          </p:nvPr>
        </p:nvSpPr>
        <p:spPr>
          <a:xfrm>
            <a:off x="0" y="576263"/>
            <a:ext cx="5722706" cy="156076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chemeClr val="dk1"/>
              </a:buClr>
              <a:buSzPts val="4000"/>
              <a:buFont typeface="Calibri"/>
              <a:buNone/>
            </a:pPr>
            <a:r>
              <a:rPr b="1" lang="en-US"/>
              <a:t>Body Movements</a:t>
            </a:r>
            <a:endParaRPr/>
          </a:p>
        </p:txBody>
      </p:sp>
      <p:sp>
        <p:nvSpPr>
          <p:cNvPr id="442" name="Google Shape;442;p16"/>
          <p:cNvSpPr txBox="1"/>
          <p:nvPr>
            <p:ph idx="4294967295" type="body"/>
          </p:nvPr>
        </p:nvSpPr>
        <p:spPr>
          <a:xfrm>
            <a:off x="5295901" y="945606"/>
            <a:ext cx="6269037" cy="2382838"/>
          </a:xfrm>
          <a:prstGeom prst="rect">
            <a:avLst/>
          </a:prstGeom>
          <a:solidFill>
            <a:srgbClr val="CEF0FD"/>
          </a:solid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640"/>
              <a:buNone/>
            </a:pPr>
            <a:r>
              <a:t/>
            </a:r>
            <a:endParaRPr sz="2400"/>
          </a:p>
          <a:p>
            <a:pPr indent="0" lvl="0" marL="0" rtl="0" algn="ctr">
              <a:lnSpc>
                <a:spcPct val="120000"/>
              </a:lnSpc>
              <a:spcBef>
                <a:spcPts val="1000"/>
              </a:spcBef>
              <a:spcAft>
                <a:spcPts val="0"/>
              </a:spcAft>
              <a:buSzPts val="2640"/>
              <a:buNone/>
            </a:pPr>
            <a:r>
              <a:rPr lang="en-US" sz="2400"/>
              <a:t>The study of body movements, called kinesics, is key to understanding nonverbal communication</a:t>
            </a:r>
            <a:endParaRPr/>
          </a:p>
        </p:txBody>
      </p:sp>
      <p:sp>
        <p:nvSpPr>
          <p:cNvPr id="443" name="Google Shape;443;p16"/>
          <p:cNvSpPr txBox="1"/>
          <p:nvPr>
            <p:ph idx="4294967295" type="body"/>
          </p:nvPr>
        </p:nvSpPr>
        <p:spPr>
          <a:xfrm>
            <a:off x="5722706" y="3186113"/>
            <a:ext cx="6272212" cy="2870200"/>
          </a:xfrm>
          <a:prstGeom prst="rect">
            <a:avLst/>
          </a:prstGeom>
          <a:solidFill>
            <a:srgbClr val="6DD3F9"/>
          </a:solidFill>
          <a:ln cap="flat" cmpd="sng" w="9525">
            <a:solidFill>
              <a:srgbClr val="2C5A92"/>
            </a:solidFill>
            <a:prstDash val="solid"/>
            <a:round/>
            <a:headEnd len="sm" w="sm" type="none"/>
            <a:tailEnd len="sm" w="sm" type="none"/>
          </a:ln>
        </p:spPr>
        <p:txBody>
          <a:bodyPr anchorCtr="0" anchor="t" bIns="45700" lIns="91425" spcFirstLastPara="1" rIns="91425" wrap="square" tIns="45700">
            <a:noAutofit/>
          </a:bodyPr>
          <a:lstStyle/>
          <a:p>
            <a:pPr indent="0" lvl="0" marL="0" rtl="0" algn="ctr">
              <a:lnSpc>
                <a:spcPct val="120000"/>
              </a:lnSpc>
              <a:spcBef>
                <a:spcPts val="0"/>
              </a:spcBef>
              <a:spcAft>
                <a:spcPts val="0"/>
              </a:spcAft>
              <a:buSzPts val="2640"/>
              <a:buNone/>
            </a:pPr>
            <a:r>
              <a:rPr lang="en-US" sz="2400"/>
              <a:t>Four distinct ways body movements:</a:t>
            </a:r>
            <a:endParaRPr/>
          </a:p>
          <a:p>
            <a:pPr indent="-228600" lvl="0" marL="228600" rtl="0" algn="ctr">
              <a:lnSpc>
                <a:spcPct val="120000"/>
              </a:lnSpc>
              <a:spcBef>
                <a:spcPts val="1000"/>
              </a:spcBef>
              <a:spcAft>
                <a:spcPts val="0"/>
              </a:spcAft>
              <a:buSzPts val="2640"/>
              <a:buChar char="▪"/>
            </a:pPr>
            <a:r>
              <a:rPr lang="en-US" sz="2400"/>
              <a:t>Complement</a:t>
            </a:r>
            <a:endParaRPr/>
          </a:p>
          <a:p>
            <a:pPr indent="-228600" lvl="0" marL="228600" rtl="0" algn="ctr">
              <a:lnSpc>
                <a:spcPct val="120000"/>
              </a:lnSpc>
              <a:spcBef>
                <a:spcPts val="1000"/>
              </a:spcBef>
              <a:spcAft>
                <a:spcPts val="0"/>
              </a:spcAft>
              <a:buSzPts val="2640"/>
              <a:buChar char="▪"/>
            </a:pPr>
            <a:r>
              <a:rPr lang="en-US" sz="2400"/>
              <a:t>Repeat</a:t>
            </a:r>
            <a:endParaRPr/>
          </a:p>
          <a:p>
            <a:pPr indent="-228600" lvl="0" marL="228600" rtl="0" algn="ctr">
              <a:lnSpc>
                <a:spcPct val="120000"/>
              </a:lnSpc>
              <a:spcBef>
                <a:spcPts val="1000"/>
              </a:spcBef>
              <a:spcAft>
                <a:spcPts val="0"/>
              </a:spcAft>
              <a:buSzPts val="2640"/>
              <a:buChar char="▪"/>
            </a:pPr>
            <a:r>
              <a:rPr lang="en-US" sz="2400"/>
              <a:t>Regulate</a:t>
            </a:r>
            <a:endParaRPr/>
          </a:p>
          <a:p>
            <a:pPr indent="-228600" lvl="0" marL="228600" rtl="0" algn="ctr">
              <a:lnSpc>
                <a:spcPct val="120000"/>
              </a:lnSpc>
              <a:spcBef>
                <a:spcPts val="1000"/>
              </a:spcBef>
              <a:spcAft>
                <a:spcPts val="0"/>
              </a:spcAft>
              <a:buSzPts val="2640"/>
              <a:buChar char="▪"/>
            </a:pPr>
            <a:r>
              <a:rPr lang="en-US" sz="2400"/>
              <a:t>Replace</a:t>
            </a:r>
            <a:endParaRPr sz="2400"/>
          </a:p>
        </p:txBody>
      </p:sp>
      <p:pic>
        <p:nvPicPr>
          <p:cNvPr id="444" name="Google Shape;444;p16"/>
          <p:cNvPicPr preferRelativeResize="0"/>
          <p:nvPr/>
        </p:nvPicPr>
        <p:blipFill rotWithShape="1">
          <a:blip r:embed="rId3">
            <a:alphaModFix/>
          </a:blip>
          <a:srcRect b="0" l="0" r="0" t="0"/>
          <a:stretch/>
        </p:blipFill>
        <p:spPr>
          <a:xfrm>
            <a:off x="846501" y="1994694"/>
            <a:ext cx="4449400" cy="44354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Touch </a:t>
            </a:r>
            <a:endParaRPr/>
          </a:p>
        </p:txBody>
      </p:sp>
      <p:pic>
        <p:nvPicPr>
          <p:cNvPr id="450" name="Google Shape;450;p17"/>
          <p:cNvPicPr preferRelativeResize="0"/>
          <p:nvPr>
            <p:ph idx="1" type="body"/>
          </p:nvPr>
        </p:nvPicPr>
        <p:blipFill rotWithShape="1">
          <a:blip r:embed="rId3">
            <a:alphaModFix/>
          </a:blip>
          <a:srcRect b="0" l="0" r="0" t="0"/>
          <a:stretch/>
        </p:blipFill>
        <p:spPr>
          <a:xfrm>
            <a:off x="4387610" y="1746607"/>
            <a:ext cx="7367462" cy="30070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8"/>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Paralanguage </a:t>
            </a:r>
            <a:endParaRPr/>
          </a:p>
        </p:txBody>
      </p:sp>
      <p:sp>
        <p:nvSpPr>
          <p:cNvPr id="456" name="Google Shape;456;p18"/>
          <p:cNvSpPr txBox="1"/>
          <p:nvPr>
            <p:ph idx="1" type="body"/>
          </p:nvPr>
        </p:nvSpPr>
        <p:spPr>
          <a:xfrm>
            <a:off x="5120878" y="803187"/>
            <a:ext cx="6269591" cy="2382651"/>
          </a:xfrm>
          <a:prstGeom prst="rect">
            <a:avLst/>
          </a:prstGeom>
          <a:no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1980"/>
              <a:buNone/>
            </a:pPr>
            <a:r>
              <a:rPr lang="en-US"/>
              <a:t>Paralanguage involves verbal and nonverbal aspects of speech that influence meaning.</a:t>
            </a:r>
            <a:endParaRPr/>
          </a:p>
        </p:txBody>
      </p:sp>
      <p:sp>
        <p:nvSpPr>
          <p:cNvPr id="457" name="Google Shape;457;p18"/>
          <p:cNvSpPr txBox="1"/>
          <p:nvPr>
            <p:ph idx="2" type="body"/>
          </p:nvPr>
        </p:nvSpPr>
        <p:spPr>
          <a:xfrm>
            <a:off x="5120878" y="4140485"/>
            <a:ext cx="6272022" cy="2517169"/>
          </a:xfrm>
          <a:prstGeom prst="rect">
            <a:avLst/>
          </a:prstGeom>
          <a:solidFill>
            <a:schemeClr val="lt1"/>
          </a:solid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980"/>
              <a:buNone/>
            </a:pPr>
            <a:r>
              <a:rPr lang="en-US"/>
              <a:t>Including:</a:t>
            </a:r>
            <a:endParaRPr/>
          </a:p>
          <a:p>
            <a:pPr indent="-228600" lvl="0" marL="228600" rtl="0" algn="ctr">
              <a:lnSpc>
                <a:spcPct val="120000"/>
              </a:lnSpc>
              <a:spcBef>
                <a:spcPts val="1000"/>
              </a:spcBef>
              <a:spcAft>
                <a:spcPts val="0"/>
              </a:spcAft>
              <a:buSzPts val="1980"/>
              <a:buChar char="▪"/>
            </a:pPr>
            <a:r>
              <a:rPr lang="en-US"/>
              <a:t> Tone</a:t>
            </a:r>
            <a:endParaRPr/>
          </a:p>
          <a:p>
            <a:pPr indent="-228600" lvl="0" marL="228600" rtl="0" algn="ctr">
              <a:lnSpc>
                <a:spcPct val="120000"/>
              </a:lnSpc>
              <a:spcBef>
                <a:spcPts val="1000"/>
              </a:spcBef>
              <a:spcAft>
                <a:spcPts val="0"/>
              </a:spcAft>
              <a:buSzPts val="1980"/>
              <a:buChar char="▪"/>
            </a:pPr>
            <a:r>
              <a:rPr lang="en-US"/>
              <a:t>Intensity</a:t>
            </a:r>
            <a:endParaRPr/>
          </a:p>
          <a:p>
            <a:pPr indent="-228600" lvl="0" marL="228600" rtl="0" algn="ctr">
              <a:lnSpc>
                <a:spcPct val="120000"/>
              </a:lnSpc>
              <a:spcBef>
                <a:spcPts val="1000"/>
              </a:spcBef>
              <a:spcAft>
                <a:spcPts val="0"/>
              </a:spcAft>
              <a:buSzPts val="1980"/>
              <a:buChar char="▪"/>
            </a:pPr>
            <a:r>
              <a:rPr lang="en-US"/>
              <a:t>Pausing</a:t>
            </a:r>
            <a:endParaRPr/>
          </a:p>
          <a:p>
            <a:pPr indent="-228600" lvl="0" marL="228600" rtl="0" algn="ctr">
              <a:lnSpc>
                <a:spcPct val="120000"/>
              </a:lnSpc>
              <a:spcBef>
                <a:spcPts val="1000"/>
              </a:spcBef>
              <a:spcAft>
                <a:spcPts val="0"/>
              </a:spcAft>
              <a:buSzPts val="1980"/>
              <a:buChar char="▪"/>
            </a:pPr>
            <a:r>
              <a:rPr lang="en-US"/>
              <a:t>Silence. </a:t>
            </a:r>
            <a:endParaRPr/>
          </a:p>
          <a:p>
            <a:pPr indent="-102870" lvl="0" marL="228600" rtl="0" algn="ctr">
              <a:lnSpc>
                <a:spcPct val="120000"/>
              </a:lnSpc>
              <a:spcBef>
                <a:spcPts val="1000"/>
              </a:spcBef>
              <a:spcAft>
                <a:spcPts val="0"/>
              </a:spcAft>
              <a:buSzPts val="1980"/>
              <a:buNone/>
            </a:pPr>
            <a:r>
              <a:t/>
            </a:r>
            <a:endParaRPr/>
          </a:p>
        </p:txBody>
      </p:sp>
      <p:pic>
        <p:nvPicPr>
          <p:cNvPr id="458" name="Google Shape;458;p18"/>
          <p:cNvPicPr preferRelativeResize="0"/>
          <p:nvPr/>
        </p:nvPicPr>
        <p:blipFill rotWithShape="1">
          <a:blip r:embed="rId3">
            <a:alphaModFix/>
          </a:blip>
          <a:srcRect b="0" l="0" r="0" t="0"/>
          <a:stretch/>
        </p:blipFill>
        <p:spPr>
          <a:xfrm>
            <a:off x="5711187" y="1643968"/>
            <a:ext cx="5383813" cy="24245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9"/>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Artifacts</a:t>
            </a:r>
            <a:endParaRPr/>
          </a:p>
        </p:txBody>
      </p:sp>
      <p:sp>
        <p:nvSpPr>
          <p:cNvPr id="464" name="Google Shape;464;p19"/>
          <p:cNvSpPr txBox="1"/>
          <p:nvPr>
            <p:ph idx="1" type="body"/>
          </p:nvPr>
        </p:nvSpPr>
        <p:spPr>
          <a:xfrm>
            <a:off x="5120878" y="803187"/>
            <a:ext cx="6269591" cy="2382651"/>
          </a:xfrm>
          <a:prstGeom prst="rect">
            <a:avLst/>
          </a:prstGeom>
          <a:no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Expectations vary a great deal, but body art or tattoos are still controversial in the workplace. </a:t>
            </a:r>
            <a:endParaRPr/>
          </a:p>
        </p:txBody>
      </p:sp>
      <p:sp>
        <p:nvSpPr>
          <p:cNvPr id="465" name="Google Shape;465;p19"/>
          <p:cNvSpPr txBox="1"/>
          <p:nvPr>
            <p:ph idx="2" type="body"/>
          </p:nvPr>
        </p:nvSpPr>
        <p:spPr>
          <a:xfrm>
            <a:off x="5118447" y="4602823"/>
            <a:ext cx="6272022" cy="1699504"/>
          </a:xfrm>
          <a:prstGeom prst="rect">
            <a:avLst/>
          </a:prstGeom>
          <a:noFill/>
          <a:ln cap="flat" cmpd="sng" w="9525">
            <a:solidFill>
              <a:srgbClr val="AC2573"/>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Do you cover your tattoos when you are at work? </a:t>
            </a:r>
            <a:endParaRPr/>
          </a:p>
          <a:p>
            <a:pPr indent="-228600" lvl="0" marL="228600" rtl="0" algn="l">
              <a:lnSpc>
                <a:spcPct val="120000"/>
              </a:lnSpc>
              <a:spcBef>
                <a:spcPts val="1000"/>
              </a:spcBef>
              <a:spcAft>
                <a:spcPts val="0"/>
              </a:spcAft>
              <a:buSzPts val="1980"/>
              <a:buChar char="▪"/>
            </a:pPr>
            <a:r>
              <a:rPr lang="en-US"/>
              <a:t>Do you know someone who does? </a:t>
            </a:r>
            <a:endParaRPr/>
          </a:p>
          <a:p>
            <a:pPr indent="-228600" lvl="0" marL="228600" rtl="0" algn="l">
              <a:lnSpc>
                <a:spcPct val="120000"/>
              </a:lnSpc>
              <a:spcBef>
                <a:spcPts val="1000"/>
              </a:spcBef>
              <a:spcAft>
                <a:spcPts val="0"/>
              </a:spcAft>
              <a:buSzPts val="1980"/>
              <a:buChar char="▪"/>
            </a:pPr>
            <a:r>
              <a:rPr lang="en-US"/>
              <a:t>Or perhaps you know someone who has a tattoo and does not need to cover it up on their job? </a:t>
            </a:r>
            <a:endParaRPr/>
          </a:p>
        </p:txBody>
      </p:sp>
      <p:pic>
        <p:nvPicPr>
          <p:cNvPr id="466" name="Google Shape;466;p19"/>
          <p:cNvPicPr preferRelativeResize="0"/>
          <p:nvPr/>
        </p:nvPicPr>
        <p:blipFill rotWithShape="1">
          <a:blip r:embed="rId3">
            <a:alphaModFix/>
          </a:blip>
          <a:srcRect b="0" l="0" r="0" t="0"/>
          <a:stretch/>
        </p:blipFill>
        <p:spPr>
          <a:xfrm>
            <a:off x="5442960" y="1746607"/>
            <a:ext cx="5622995" cy="27329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Chapter outline</a:t>
            </a:r>
            <a:endParaRPr/>
          </a:p>
        </p:txBody>
      </p:sp>
      <p:sp>
        <p:nvSpPr>
          <p:cNvPr id="350" name="Google Shape;350;p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SzPts val="1980"/>
              <a:buNone/>
            </a:pPr>
            <a:r>
              <a:rPr b="1" lang="en-US"/>
              <a:t>Nonverbal Delivery:</a:t>
            </a:r>
            <a:endParaRPr/>
          </a:p>
          <a:p>
            <a:pPr indent="0" lvl="0" marL="0" rtl="0" algn="l">
              <a:lnSpc>
                <a:spcPct val="120000"/>
              </a:lnSpc>
              <a:spcBef>
                <a:spcPts val="1000"/>
              </a:spcBef>
              <a:spcAft>
                <a:spcPts val="0"/>
              </a:spcAft>
              <a:buSzPts val="1980"/>
              <a:buNone/>
            </a:pPr>
            <a:r>
              <a:rPr lang="en-US"/>
              <a:t>1. Principles of Nonverbal Communication Learning Objective</a:t>
            </a:r>
            <a:endParaRPr/>
          </a:p>
          <a:p>
            <a:pPr indent="0" lvl="0" marL="0" rtl="0" algn="l">
              <a:lnSpc>
                <a:spcPct val="120000"/>
              </a:lnSpc>
              <a:spcBef>
                <a:spcPts val="1000"/>
              </a:spcBef>
              <a:spcAft>
                <a:spcPts val="0"/>
              </a:spcAft>
              <a:buSzPts val="1980"/>
              <a:buNone/>
            </a:pPr>
            <a:r>
              <a:rPr lang="en-US"/>
              <a:t>2. Types of Nonverbal Communication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Artifacts</a:t>
            </a:r>
            <a:endParaRPr/>
          </a:p>
        </p:txBody>
      </p:sp>
      <p:sp>
        <p:nvSpPr>
          <p:cNvPr id="472" name="Google Shape;472;p20"/>
          <p:cNvSpPr txBox="1"/>
          <p:nvPr>
            <p:ph idx="1" type="body"/>
          </p:nvPr>
        </p:nvSpPr>
        <p:spPr>
          <a:xfrm>
            <a:off x="5118447" y="803186"/>
            <a:ext cx="6281873" cy="5248622"/>
          </a:xfrm>
          <a:prstGeom prst="rect">
            <a:avLst/>
          </a:prstGeom>
          <a:noFill/>
          <a:ln cap="flat" cmpd="sng" w="9525">
            <a:solidFill>
              <a:srgbClr val="AC2573"/>
            </a:solidFill>
            <a:prstDash val="solid"/>
            <a:round/>
            <a:headEnd len="sm" w="sm" type="none"/>
            <a:tailEnd len="sm" w="sm" type="none"/>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 20 percent of workers indicated their body art had been held against them on the job. </a:t>
            </a:r>
            <a:endParaRPr/>
          </a:p>
          <a:p>
            <a:pPr indent="-228600" lvl="0" marL="228600" rtl="0" algn="l">
              <a:lnSpc>
                <a:spcPct val="120000"/>
              </a:lnSpc>
              <a:spcBef>
                <a:spcPts val="1000"/>
              </a:spcBef>
              <a:spcAft>
                <a:spcPts val="0"/>
              </a:spcAft>
              <a:buSzPts val="1980"/>
              <a:buChar char="▪"/>
            </a:pPr>
            <a:r>
              <a:rPr lang="en-US"/>
              <a:t>• 42 percent of employers said the presence of visible body art lowered their opinion of workers. </a:t>
            </a:r>
            <a:endParaRPr/>
          </a:p>
          <a:p>
            <a:pPr indent="-228600" lvl="0" marL="228600" rtl="0" algn="l">
              <a:lnSpc>
                <a:spcPct val="120000"/>
              </a:lnSpc>
              <a:spcBef>
                <a:spcPts val="1000"/>
              </a:spcBef>
              <a:spcAft>
                <a:spcPts val="0"/>
              </a:spcAft>
              <a:buSzPts val="1980"/>
              <a:buChar char="▪"/>
            </a:pPr>
            <a:r>
              <a:rPr lang="en-US"/>
              <a:t>• 44 percent of managers surveyed have body art.</a:t>
            </a:r>
            <a:endParaRPr/>
          </a:p>
          <a:p>
            <a:pPr indent="-228600" lvl="0" marL="228600" rtl="0" algn="l">
              <a:lnSpc>
                <a:spcPct val="120000"/>
              </a:lnSpc>
              <a:spcBef>
                <a:spcPts val="1000"/>
              </a:spcBef>
              <a:spcAft>
                <a:spcPts val="0"/>
              </a:spcAft>
              <a:buSzPts val="1980"/>
              <a:buChar char="▪"/>
            </a:pPr>
            <a:r>
              <a:rPr lang="en-US"/>
              <a:t>• 52 percent of workers surveyed have body art. </a:t>
            </a:r>
            <a:endParaRPr/>
          </a:p>
          <a:p>
            <a:pPr indent="-228600" lvl="0" marL="228600" rtl="0" algn="l">
              <a:lnSpc>
                <a:spcPct val="120000"/>
              </a:lnSpc>
              <a:spcBef>
                <a:spcPts val="1000"/>
              </a:spcBef>
              <a:spcAft>
                <a:spcPts val="0"/>
              </a:spcAft>
              <a:buSzPts val="1980"/>
              <a:buChar char="▪"/>
            </a:pPr>
            <a:r>
              <a:rPr lang="en-US"/>
              <a:t>• 67 percent of workers who have body art or piercings cover or remove them during work hours.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1"/>
          <p:cNvSpPr txBox="1"/>
          <p:nvPr>
            <p:ph idx="4294967295" type="title"/>
          </p:nvPr>
        </p:nvSpPr>
        <p:spPr>
          <a:xfrm>
            <a:off x="883578" y="1121774"/>
            <a:ext cx="3500438" cy="1050497"/>
          </a:xfrm>
          <a:prstGeom prst="rect">
            <a:avLst/>
          </a:prstGeom>
          <a:noFill/>
          <a:ln cap="flat" cmpd="sng" w="9525">
            <a:solidFill>
              <a:srgbClr val="AC2573"/>
            </a:solidFill>
            <a:prstDash val="solid"/>
            <a:round/>
            <a:headEnd len="sm" w="sm" type="none"/>
            <a:tailEnd len="sm" w="sm" type="none"/>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chemeClr val="dk1"/>
              </a:buClr>
              <a:buSzPts val="4000"/>
              <a:buFont typeface="Calibri"/>
              <a:buNone/>
            </a:pPr>
            <a:r>
              <a:rPr b="1" lang="en-US"/>
              <a:t>Environment</a:t>
            </a:r>
            <a:endParaRPr/>
          </a:p>
        </p:txBody>
      </p:sp>
      <p:sp>
        <p:nvSpPr>
          <p:cNvPr id="478" name="Google Shape;478;p21"/>
          <p:cNvSpPr txBox="1"/>
          <p:nvPr>
            <p:ph idx="4294967295" type="body"/>
          </p:nvPr>
        </p:nvSpPr>
        <p:spPr>
          <a:xfrm>
            <a:off x="5919788" y="1489682"/>
            <a:ext cx="5892318" cy="2073489"/>
          </a:xfrm>
          <a:prstGeom prst="rect">
            <a:avLst/>
          </a:prstGeom>
          <a:noFill/>
          <a:ln cap="flat" cmpd="sng" w="9525">
            <a:solidFill>
              <a:srgbClr val="AC2573"/>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Environment involves the physical and psychological aspects of the communication context.</a:t>
            </a:r>
            <a:endParaRPr/>
          </a:p>
          <a:p>
            <a:pPr indent="-228600" lvl="0" marL="228600" rtl="0" algn="l">
              <a:lnSpc>
                <a:spcPct val="120000"/>
              </a:lnSpc>
              <a:spcBef>
                <a:spcPts val="1000"/>
              </a:spcBef>
              <a:spcAft>
                <a:spcPts val="0"/>
              </a:spcAft>
              <a:buSzPts val="1980"/>
              <a:buChar char="▪"/>
            </a:pPr>
            <a:r>
              <a:rPr lang="en-US"/>
              <a:t>The perception of one’s environment influences one’s reaction to it.</a:t>
            </a:r>
            <a:endParaRPr/>
          </a:p>
        </p:txBody>
      </p:sp>
      <p:sp>
        <p:nvSpPr>
          <p:cNvPr id="479" name="Google Shape;479;p21"/>
          <p:cNvSpPr txBox="1"/>
          <p:nvPr>
            <p:ph idx="4294967295" type="body"/>
          </p:nvPr>
        </p:nvSpPr>
        <p:spPr>
          <a:xfrm>
            <a:off x="5919788" y="4006850"/>
            <a:ext cx="6059879" cy="2049463"/>
          </a:xfrm>
          <a:prstGeom prst="rect">
            <a:avLst/>
          </a:prstGeom>
          <a:noFill/>
          <a:ln cap="flat" cmpd="sng" w="9525">
            <a:solidFill>
              <a:srgbClr val="AC2573"/>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 </a:t>
            </a:r>
            <a:r>
              <a:rPr i="1" lang="en-US"/>
              <a:t>For example, Google’s work environment</a:t>
            </a:r>
            <a:endParaRPr/>
          </a:p>
          <a:p>
            <a:pPr indent="-228600" lvl="0" marL="228600" rtl="0" algn="l">
              <a:lnSpc>
                <a:spcPct val="120000"/>
              </a:lnSpc>
              <a:spcBef>
                <a:spcPts val="1000"/>
              </a:spcBef>
              <a:spcAft>
                <a:spcPts val="0"/>
              </a:spcAft>
              <a:buSzPts val="1980"/>
              <a:buChar char="▪"/>
            </a:pPr>
            <a:r>
              <a:rPr i="1" lang="en-US"/>
              <a:t>The results produced in the environment, designed to facilitate creativity, interaction, and collaboration, are worth the effort.</a:t>
            </a:r>
            <a:endParaRPr/>
          </a:p>
        </p:txBody>
      </p:sp>
      <p:pic>
        <p:nvPicPr>
          <p:cNvPr id="480" name="Google Shape;480;p21"/>
          <p:cNvPicPr preferRelativeResize="0"/>
          <p:nvPr/>
        </p:nvPicPr>
        <p:blipFill rotWithShape="1">
          <a:blip r:embed="rId3">
            <a:alphaModFix/>
          </a:blip>
          <a:srcRect b="0" l="0" r="0" t="0"/>
          <a:stretch/>
        </p:blipFill>
        <p:spPr>
          <a:xfrm>
            <a:off x="361046" y="2526427"/>
            <a:ext cx="5435452" cy="3283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Activity</a:t>
            </a:r>
            <a:endParaRPr/>
          </a:p>
        </p:txBody>
      </p:sp>
      <p:sp>
        <p:nvSpPr>
          <p:cNvPr id="486" name="Google Shape;486;p2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85000" lnSpcReduction="10000"/>
          </a:bodyPr>
          <a:lstStyle/>
          <a:p>
            <a:pPr indent="-228600" lvl="0" marL="228600" rtl="0" algn="l">
              <a:lnSpc>
                <a:spcPct val="120000"/>
              </a:lnSpc>
              <a:spcBef>
                <a:spcPts val="0"/>
              </a:spcBef>
              <a:spcAft>
                <a:spcPts val="0"/>
              </a:spcAft>
              <a:buSzPct val="109999"/>
              <a:buChar char="▪"/>
            </a:pPr>
            <a:r>
              <a:rPr lang="en-US"/>
              <a:t>1. Do a Google search on space and culture. Share your findings with your classmates. </a:t>
            </a:r>
            <a:endParaRPr/>
          </a:p>
          <a:p>
            <a:pPr indent="-228600" lvl="0" marL="228600" rtl="0" algn="l">
              <a:lnSpc>
                <a:spcPct val="120000"/>
              </a:lnSpc>
              <a:spcBef>
                <a:spcPts val="1000"/>
              </a:spcBef>
              <a:spcAft>
                <a:spcPts val="0"/>
              </a:spcAft>
              <a:buSzPct val="109999"/>
              <a:buChar char="▪"/>
            </a:pPr>
            <a:r>
              <a:rPr lang="en-US"/>
              <a:t>2. Note where people sit on the first day of class, and each class session thereafter. Do students return to the same seat? If they do not attend class, do the classmates leave their seat vacant? Compare your results. </a:t>
            </a:r>
            <a:endParaRPr/>
          </a:p>
          <a:p>
            <a:pPr indent="-228600" lvl="0" marL="228600" rtl="0" algn="l">
              <a:lnSpc>
                <a:spcPct val="120000"/>
              </a:lnSpc>
              <a:spcBef>
                <a:spcPts val="1000"/>
              </a:spcBef>
              <a:spcAft>
                <a:spcPts val="0"/>
              </a:spcAft>
              <a:buSzPct val="109999"/>
              <a:buChar char="▪"/>
            </a:pPr>
            <a:r>
              <a:rPr lang="en-US"/>
              <a:t>3. What kind of value do you have for time, and what is truly important to you? Make a list of what you spend your time on, and what you value most. Do the lists match? Are you spending time on what is truly important to you? Relationships take time, and if you want them to succeed in a personal or business context, you have to make them a priority. </a:t>
            </a:r>
            <a:endParaRPr/>
          </a:p>
          <a:p>
            <a:pPr indent="-228600" lvl="0" marL="228600" rtl="0" algn="l">
              <a:lnSpc>
                <a:spcPct val="120000"/>
              </a:lnSpc>
              <a:spcBef>
                <a:spcPts val="1000"/>
              </a:spcBef>
              <a:spcAft>
                <a:spcPts val="0"/>
              </a:spcAft>
              <a:buSzPct val="109999"/>
              <a:buChar char="▪"/>
            </a:pPr>
            <a:r>
              <a:rPr lang="en-US"/>
              <a:t>4. To what degree is time a relevant factor in communication in the information age? Give some examples. Discuss your ideas with a classmate.</a:t>
            </a:r>
            <a:endParaRPr/>
          </a:p>
          <a:p>
            <a:pPr indent="-228600" lvl="0" marL="228600" rtl="0" algn="l">
              <a:lnSpc>
                <a:spcPct val="120000"/>
              </a:lnSpc>
              <a:spcBef>
                <a:spcPts val="1000"/>
              </a:spcBef>
              <a:spcAft>
                <a:spcPts val="0"/>
              </a:spcAft>
              <a:buSzPct val="109999"/>
              <a:buChar char="▪"/>
            </a:pPr>
            <a:r>
              <a:rPr lang="en-US"/>
              <a:t> 5. How many people do you know who have chosen tattoos or piercings as a representation of self and statement of individuality? Survey your friends and share your findings with your classmates.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23"/>
          <p:cNvPicPr preferRelativeResize="0"/>
          <p:nvPr/>
        </p:nvPicPr>
        <p:blipFill rotWithShape="1">
          <a:blip r:embed="rId3">
            <a:alphaModFix/>
          </a:blip>
          <a:srcRect b="0" l="0" r="0" t="0"/>
          <a:stretch/>
        </p:blipFill>
        <p:spPr>
          <a:xfrm>
            <a:off x="4428161" y="2098154"/>
            <a:ext cx="3972333" cy="26482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Learning objectives</a:t>
            </a:r>
            <a:endParaRPr/>
          </a:p>
        </p:txBody>
      </p:sp>
      <p:sp>
        <p:nvSpPr>
          <p:cNvPr id="356" name="Google Shape;356;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1. Demonstrate nonverbal communication and describe its role in the communication process.</a:t>
            </a:r>
            <a:endParaRPr/>
          </a:p>
          <a:p>
            <a:pPr indent="-228600" lvl="0" marL="228600" rtl="0" algn="l">
              <a:lnSpc>
                <a:spcPct val="120000"/>
              </a:lnSpc>
              <a:spcBef>
                <a:spcPts val="1000"/>
              </a:spcBef>
              <a:spcAft>
                <a:spcPts val="0"/>
              </a:spcAft>
              <a:buSzPts val="1980"/>
              <a:buChar char="▪"/>
            </a:pPr>
            <a:r>
              <a:rPr lang="en-US"/>
              <a:t>2. Understand and explain the principles of nonverbal communication.</a:t>
            </a:r>
            <a:endParaRPr/>
          </a:p>
          <a:p>
            <a:pPr indent="-228600" lvl="0" marL="228600" rtl="0" algn="l">
              <a:lnSpc>
                <a:spcPct val="120000"/>
              </a:lnSpc>
              <a:spcBef>
                <a:spcPts val="1000"/>
              </a:spcBef>
              <a:spcAft>
                <a:spcPts val="0"/>
              </a:spcAft>
              <a:buSzPts val="1980"/>
              <a:buChar char="▪"/>
            </a:pPr>
            <a:r>
              <a:rPr lang="en-US"/>
              <a:t>3. Describe the similarities and differences among eight general types of nonverbal communication.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Getting Started: Invasion of space</a:t>
            </a:r>
            <a:endParaRPr/>
          </a:p>
        </p:txBody>
      </p:sp>
      <p:sp>
        <p:nvSpPr>
          <p:cNvPr id="362" name="Google Shape;362;p4"/>
          <p:cNvSpPr txBox="1"/>
          <p:nvPr>
            <p:ph idx="1" type="body"/>
          </p:nvPr>
        </p:nvSpPr>
        <p:spPr>
          <a:xfrm>
            <a:off x="5118447" y="803186"/>
            <a:ext cx="6281873" cy="5248622"/>
          </a:xfrm>
          <a:prstGeom prst="rect">
            <a:avLst/>
          </a:prstGeom>
          <a:noFill/>
          <a:ln cap="flat" cmpd="sng" w="9525">
            <a:solidFill>
              <a:srgbClr val="2C5A92"/>
            </a:solidFill>
            <a:prstDash val="solid"/>
            <a:round/>
            <a:headEnd len="sm" w="sm" type="none"/>
            <a:tailEnd len="sm" w="sm" type="none"/>
          </a:ln>
        </p:spPr>
        <p:txBody>
          <a:bodyPr anchorCtr="0" anchor="ctr" bIns="45700" lIns="91425" spcFirstLastPara="1" rIns="91425" wrap="square" tIns="45700">
            <a:normAutofit fontScale="92500" lnSpcReduction="10000"/>
          </a:bodyPr>
          <a:lstStyle/>
          <a:p>
            <a:pPr indent="-228600" lvl="0" marL="228600" rtl="0" algn="l">
              <a:lnSpc>
                <a:spcPct val="120000"/>
              </a:lnSpc>
              <a:spcBef>
                <a:spcPts val="0"/>
              </a:spcBef>
              <a:spcAft>
                <a:spcPts val="0"/>
              </a:spcAft>
              <a:buSzPct val="109999"/>
              <a:buChar char="▪"/>
            </a:pPr>
            <a:r>
              <a:rPr lang="en-US"/>
              <a:t>When someone “invades” your space, how do you feel? </a:t>
            </a:r>
            <a:endParaRPr/>
          </a:p>
          <a:p>
            <a:pPr indent="-228600" lvl="0" marL="228600" rtl="0" algn="l">
              <a:lnSpc>
                <a:spcPct val="120000"/>
              </a:lnSpc>
              <a:spcBef>
                <a:spcPts val="1000"/>
              </a:spcBef>
              <a:spcAft>
                <a:spcPts val="0"/>
              </a:spcAft>
              <a:buSzPct val="109999"/>
              <a:buChar char="▪"/>
            </a:pPr>
            <a:r>
              <a:rPr lang="en-US"/>
              <a:t>Threatened, surprised, interested, or repulsed? </a:t>
            </a:r>
            <a:endParaRPr/>
          </a:p>
          <a:p>
            <a:pPr indent="-228600" lvl="0" marL="228600" rtl="0" algn="l">
              <a:lnSpc>
                <a:spcPct val="120000"/>
              </a:lnSpc>
              <a:spcBef>
                <a:spcPts val="1000"/>
              </a:spcBef>
              <a:spcAft>
                <a:spcPts val="0"/>
              </a:spcAft>
              <a:buSzPct val="109999"/>
              <a:buChar char="▪"/>
            </a:pPr>
            <a:r>
              <a:rPr lang="en-US"/>
              <a:t>We can learn a lot from each other as we come to be more aware of the normative space expectations and boundaries. Set aside ten minutes where you can “people watch” in a public setting. </a:t>
            </a:r>
            <a:endParaRPr/>
          </a:p>
          <a:p>
            <a:pPr indent="-228600" lvl="0" marL="228600" rtl="0" algn="l">
              <a:lnSpc>
                <a:spcPct val="120000"/>
              </a:lnSpc>
              <a:spcBef>
                <a:spcPts val="1000"/>
              </a:spcBef>
              <a:spcAft>
                <a:spcPts val="0"/>
              </a:spcAft>
              <a:buSzPct val="109999"/>
              <a:buChar char="▪"/>
            </a:pPr>
            <a:r>
              <a:rPr lang="en-US"/>
              <a:t>Make a conscious effort to notice how far apart they stand from people they communicate. Record your results. </a:t>
            </a:r>
            <a:endParaRPr/>
          </a:p>
          <a:p>
            <a:pPr indent="-228600" lvl="0" marL="228600" rtl="0" algn="l">
              <a:lnSpc>
                <a:spcPct val="120000"/>
              </a:lnSpc>
              <a:spcBef>
                <a:spcPts val="1000"/>
              </a:spcBef>
              <a:spcAft>
                <a:spcPts val="0"/>
              </a:spcAft>
              <a:buSzPct val="109999"/>
              <a:buChar char="▪"/>
            </a:pPr>
            <a:r>
              <a:rPr lang="en-US"/>
              <a:t>Your best estimate is fine and there is no need to interrupt people, just watch and record. Consider noting if they are male or female, or focus only on same-sex conversations. When you have approximate distances for at least twenty conversations or ten minutes have passed, add up the results and look for a pattern. </a:t>
            </a:r>
            <a:endParaRPr/>
          </a:p>
          <a:p>
            <a:pPr indent="-228600" lvl="0" marL="228600" rtl="0" algn="l">
              <a:lnSpc>
                <a:spcPct val="120000"/>
              </a:lnSpc>
              <a:spcBef>
                <a:spcPts val="1000"/>
              </a:spcBef>
              <a:spcAft>
                <a:spcPts val="0"/>
              </a:spcAft>
              <a:buSzPct val="109999"/>
              <a:buChar char="▪"/>
            </a:pPr>
            <a:r>
              <a:rPr lang="en-US"/>
              <a:t>Compare your findings with those of a classmate.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rgbClr val="FFFEFF"/>
              </a:buClr>
              <a:buSzPts val="4000"/>
              <a:buFont typeface="Calibri"/>
              <a:buNone/>
            </a:pPr>
            <a:r>
              <a:rPr lang="en-US" sz="3700"/>
              <a:t>1. Principles of Nonverbal Communication</a:t>
            </a:r>
            <a:endParaRPr sz="3700"/>
          </a:p>
        </p:txBody>
      </p:sp>
      <p:pic>
        <p:nvPicPr>
          <p:cNvPr descr="Nonverbal Communication : A Professional Interpretation" id="368" name="Google Shape;368;p5"/>
          <p:cNvPicPr preferRelativeResize="0"/>
          <p:nvPr>
            <p:ph idx="1" type="body"/>
          </p:nvPr>
        </p:nvPicPr>
        <p:blipFill rotWithShape="1">
          <a:blip r:embed="rId3">
            <a:alphaModFix/>
          </a:blip>
          <a:srcRect b="0" l="0" r="0" t="0"/>
          <a:stretch/>
        </p:blipFill>
        <p:spPr>
          <a:xfrm>
            <a:off x="5934869" y="2093912"/>
            <a:ext cx="4648200" cy="266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Nonverbal Communication Is Fluid</a:t>
            </a:r>
            <a:endParaRPr/>
          </a:p>
        </p:txBody>
      </p:sp>
      <p:sp>
        <p:nvSpPr>
          <p:cNvPr id="375" name="Google Shape;375;p6"/>
          <p:cNvSpPr txBox="1"/>
          <p:nvPr>
            <p:ph idx="1" type="body"/>
          </p:nvPr>
        </p:nvSpPr>
        <p:spPr>
          <a:xfrm>
            <a:off x="5120878" y="803187"/>
            <a:ext cx="6269591" cy="1834857"/>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SzPct val="110000"/>
              <a:buNone/>
            </a:pPr>
            <a:r>
              <a:t/>
            </a:r>
            <a:endParaRPr sz="2400"/>
          </a:p>
          <a:p>
            <a:pPr indent="0" lvl="0" marL="0" rtl="0" algn="l">
              <a:lnSpc>
                <a:spcPct val="120000"/>
              </a:lnSpc>
              <a:spcBef>
                <a:spcPts val="1000"/>
              </a:spcBef>
              <a:spcAft>
                <a:spcPts val="0"/>
              </a:spcAft>
              <a:buSzPct val="110000"/>
              <a:buNone/>
            </a:pPr>
            <a:r>
              <a:rPr lang="en-US" sz="2400"/>
              <a:t>Nonverbal communication is the process of conveying a message without the use of words. </a:t>
            </a:r>
            <a:endParaRPr sz="2400"/>
          </a:p>
        </p:txBody>
      </p:sp>
      <p:sp>
        <p:nvSpPr>
          <p:cNvPr id="376" name="Google Shape;376;p6"/>
          <p:cNvSpPr txBox="1"/>
          <p:nvPr>
            <p:ph idx="2" type="body"/>
          </p:nvPr>
        </p:nvSpPr>
        <p:spPr>
          <a:xfrm>
            <a:off x="6338315" y="2638044"/>
            <a:ext cx="4270247" cy="350413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0" lvl="0" marL="0" rtl="0" algn="l">
              <a:lnSpc>
                <a:spcPct val="120000"/>
              </a:lnSpc>
              <a:spcBef>
                <a:spcPts val="0"/>
              </a:spcBef>
              <a:spcAft>
                <a:spcPts val="0"/>
              </a:spcAft>
              <a:buSzPct val="110000"/>
              <a:buNone/>
            </a:pPr>
            <a:r>
              <a:rPr lang="en-US" sz="2000"/>
              <a:t>Include: </a:t>
            </a:r>
            <a:endParaRPr sz="2000"/>
          </a:p>
          <a:p>
            <a:pPr indent="-228600" lvl="0" marL="228600" rtl="0" algn="l">
              <a:lnSpc>
                <a:spcPct val="120000"/>
              </a:lnSpc>
              <a:spcBef>
                <a:spcPts val="1000"/>
              </a:spcBef>
              <a:spcAft>
                <a:spcPts val="0"/>
              </a:spcAft>
              <a:buSzPct val="110000"/>
              <a:buChar char="▪"/>
            </a:pPr>
            <a:r>
              <a:rPr lang="en-US" sz="2000"/>
              <a:t>Gestures</a:t>
            </a:r>
            <a:endParaRPr/>
          </a:p>
          <a:p>
            <a:pPr indent="-228600" lvl="0" marL="228600" rtl="0" algn="l">
              <a:lnSpc>
                <a:spcPct val="120000"/>
              </a:lnSpc>
              <a:spcBef>
                <a:spcPts val="1000"/>
              </a:spcBef>
              <a:spcAft>
                <a:spcPts val="0"/>
              </a:spcAft>
              <a:buSzPct val="110000"/>
              <a:buChar char="▪"/>
            </a:pPr>
            <a:r>
              <a:rPr lang="en-US" sz="2000"/>
              <a:t>Facial expressions</a:t>
            </a:r>
            <a:endParaRPr/>
          </a:p>
          <a:p>
            <a:pPr indent="-228600" lvl="0" marL="228600" rtl="0" algn="l">
              <a:lnSpc>
                <a:spcPct val="120000"/>
              </a:lnSpc>
              <a:spcBef>
                <a:spcPts val="1000"/>
              </a:spcBef>
              <a:spcAft>
                <a:spcPts val="0"/>
              </a:spcAft>
              <a:buSzPct val="110000"/>
              <a:buChar char="▪"/>
            </a:pPr>
            <a:r>
              <a:rPr lang="en-US" sz="2000"/>
              <a:t>Tone of voice</a:t>
            </a:r>
            <a:endParaRPr/>
          </a:p>
          <a:p>
            <a:pPr indent="-228600" lvl="0" marL="228600" rtl="0" algn="l">
              <a:lnSpc>
                <a:spcPct val="120000"/>
              </a:lnSpc>
              <a:spcBef>
                <a:spcPts val="1000"/>
              </a:spcBef>
              <a:spcAft>
                <a:spcPts val="0"/>
              </a:spcAft>
              <a:buSzPct val="110000"/>
              <a:buChar char="▪"/>
            </a:pPr>
            <a:r>
              <a:rPr lang="en-US" sz="2000"/>
              <a:t>Timing</a:t>
            </a:r>
            <a:endParaRPr/>
          </a:p>
          <a:p>
            <a:pPr indent="-228600" lvl="0" marL="228600" rtl="0" algn="l">
              <a:lnSpc>
                <a:spcPct val="120000"/>
              </a:lnSpc>
              <a:spcBef>
                <a:spcPts val="1000"/>
              </a:spcBef>
              <a:spcAft>
                <a:spcPts val="0"/>
              </a:spcAft>
              <a:buSzPct val="110000"/>
              <a:buChar char="▪"/>
            </a:pPr>
            <a:r>
              <a:rPr lang="en-US" sz="2000"/>
              <a:t>Posture </a:t>
            </a:r>
            <a:endParaRPr/>
          </a:p>
          <a:p>
            <a:pPr indent="-228600" lvl="0" marL="228600" rtl="0" algn="l">
              <a:lnSpc>
                <a:spcPct val="120000"/>
              </a:lnSpc>
              <a:spcBef>
                <a:spcPts val="1000"/>
              </a:spcBef>
              <a:spcAft>
                <a:spcPts val="0"/>
              </a:spcAft>
              <a:buSzPct val="110000"/>
              <a:buChar char="▪"/>
            </a:pPr>
            <a:r>
              <a:rPr lang="en-US" sz="2000"/>
              <a:t>and where you stand as you communicate. </a:t>
            </a:r>
            <a:endParaRPr/>
          </a:p>
          <a:p>
            <a:pPr indent="-112299" lvl="0" marL="228600" rtl="0" algn="l">
              <a:lnSpc>
                <a:spcPct val="120000"/>
              </a:lnSpc>
              <a:spcBef>
                <a:spcPts val="1000"/>
              </a:spcBef>
              <a:spcAft>
                <a:spcPts val="0"/>
              </a:spcAft>
              <a:buSzPct val="109999"/>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
          <p:cNvSpPr txBox="1"/>
          <p:nvPr>
            <p:ph idx="4294967295" type="title"/>
          </p:nvPr>
        </p:nvSpPr>
        <p:spPr>
          <a:xfrm>
            <a:off x="0" y="2339975"/>
            <a:ext cx="3500438" cy="2470150"/>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chemeClr val="dk1"/>
              </a:buClr>
              <a:buSzPts val="4000"/>
              <a:buFont typeface="Calibri"/>
              <a:buNone/>
            </a:pPr>
            <a:r>
              <a:rPr lang="en-US"/>
              <a:t>Nonverbal Communication Is Fast </a:t>
            </a:r>
            <a:endParaRPr/>
          </a:p>
        </p:txBody>
      </p:sp>
      <p:pic>
        <p:nvPicPr>
          <p:cNvPr id="382" name="Google Shape;382;p7"/>
          <p:cNvPicPr preferRelativeResize="0"/>
          <p:nvPr>
            <p:ph idx="4294967295" type="body"/>
          </p:nvPr>
        </p:nvPicPr>
        <p:blipFill rotWithShape="1">
          <a:blip r:embed="rId3">
            <a:alphaModFix/>
          </a:blip>
          <a:srcRect b="0" l="0" r="0" t="0"/>
          <a:stretch/>
        </p:blipFill>
        <p:spPr>
          <a:xfrm>
            <a:off x="0" y="2405063"/>
            <a:ext cx="5092700" cy="3103562"/>
          </a:xfrm>
          <a:prstGeom prst="rect">
            <a:avLst/>
          </a:prstGeom>
          <a:noFill/>
          <a:ln>
            <a:noFill/>
          </a:ln>
        </p:spPr>
      </p:pic>
      <p:sp>
        <p:nvSpPr>
          <p:cNvPr id="383" name="Google Shape;383;p7"/>
          <p:cNvSpPr txBox="1"/>
          <p:nvPr>
            <p:ph idx="4294967295" type="body"/>
          </p:nvPr>
        </p:nvSpPr>
        <p:spPr>
          <a:xfrm>
            <a:off x="7500938" y="2405063"/>
            <a:ext cx="4691062" cy="3124200"/>
          </a:xfrm>
          <a:prstGeom prst="rect">
            <a:avLst/>
          </a:prstGeom>
          <a:solidFill>
            <a:srgbClr val="88ADDB"/>
          </a:solid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a:bodyPr>
          <a:lstStyle/>
          <a:p>
            <a:pPr indent="-60960" lvl="0" marL="228600" rtl="0" algn="l">
              <a:lnSpc>
                <a:spcPct val="120000"/>
              </a:lnSpc>
              <a:spcBef>
                <a:spcPts val="0"/>
              </a:spcBef>
              <a:spcAft>
                <a:spcPts val="0"/>
              </a:spcAft>
              <a:buSzPts val="2640"/>
              <a:buNone/>
            </a:pPr>
            <a:r>
              <a:t/>
            </a:r>
            <a:endParaRPr sz="2400"/>
          </a:p>
          <a:p>
            <a:pPr indent="-228600" lvl="0" marL="228600" rtl="0" algn="ctr">
              <a:lnSpc>
                <a:spcPct val="120000"/>
              </a:lnSpc>
              <a:spcBef>
                <a:spcPts val="1000"/>
              </a:spcBef>
              <a:spcAft>
                <a:spcPts val="0"/>
              </a:spcAft>
              <a:buSzPts val="2640"/>
              <a:buChar char="▪"/>
            </a:pPr>
            <a:r>
              <a:rPr lang="en-US" sz="2400"/>
              <a:t>In the same way,  we express ourself via nonverbal communication all the time without much conscious thought at all. </a:t>
            </a:r>
            <a:endParaRPr/>
          </a:p>
        </p:txBody>
      </p:sp>
      <p:sp>
        <p:nvSpPr>
          <p:cNvPr id="384" name="Google Shape;384;p7"/>
          <p:cNvSpPr/>
          <p:nvPr/>
        </p:nvSpPr>
        <p:spPr>
          <a:xfrm>
            <a:off x="801756" y="5529245"/>
            <a:ext cx="531333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Rockwell"/>
                <a:ea typeface="Rockwell"/>
                <a:cs typeface="Rockwell"/>
                <a:sym typeface="Rockwell"/>
              </a:rPr>
              <a:t>When a tree falls in the forest it makes a sound, even if no one is there to hear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Nonverbal Communication Can Add to or Replace Verbal Communication</a:t>
            </a:r>
            <a:endParaRPr/>
          </a:p>
        </p:txBody>
      </p:sp>
      <p:sp>
        <p:nvSpPr>
          <p:cNvPr id="390" name="Google Shape;390;p8"/>
          <p:cNvSpPr txBox="1"/>
          <p:nvPr>
            <p:ph idx="1" type="body"/>
          </p:nvPr>
        </p:nvSpPr>
        <p:spPr>
          <a:xfrm>
            <a:off x="5120878" y="954156"/>
            <a:ext cx="6269591" cy="1888435"/>
          </a:xfrm>
          <a:prstGeom prst="rect">
            <a:avLst/>
          </a:prstGeom>
          <a:solidFill>
            <a:srgbClr val="88ADDB"/>
          </a:solidFill>
          <a:ln cap="flat" cmpd="sng" w="9525">
            <a:solidFill>
              <a:srgbClr val="2C5A92"/>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640"/>
              <a:buNone/>
            </a:pPr>
            <a:r>
              <a:t/>
            </a:r>
            <a:endParaRPr sz="2400"/>
          </a:p>
          <a:p>
            <a:pPr indent="0" lvl="0" marL="0" rtl="0" algn="ctr">
              <a:lnSpc>
                <a:spcPct val="120000"/>
              </a:lnSpc>
              <a:spcBef>
                <a:spcPts val="1000"/>
              </a:spcBef>
              <a:spcAft>
                <a:spcPts val="0"/>
              </a:spcAft>
              <a:buSzPts val="2640"/>
              <a:buNone/>
            </a:pPr>
            <a:r>
              <a:rPr lang="en-US" sz="2400"/>
              <a:t>People tend to pay more attention to </a:t>
            </a:r>
            <a:r>
              <a:rPr b="1" lang="en-US" sz="2400"/>
              <a:t>how you say it </a:t>
            </a:r>
            <a:r>
              <a:rPr lang="en-US" sz="2400"/>
              <a:t>than </a:t>
            </a:r>
            <a:r>
              <a:rPr b="1" lang="en-US" sz="2400"/>
              <a:t>what you actually say.</a:t>
            </a:r>
            <a:endParaRPr/>
          </a:p>
        </p:txBody>
      </p:sp>
      <p:sp>
        <p:nvSpPr>
          <p:cNvPr id="391" name="Google Shape;391;p8"/>
          <p:cNvSpPr txBox="1"/>
          <p:nvPr>
            <p:ph idx="2" type="body"/>
          </p:nvPr>
        </p:nvSpPr>
        <p:spPr>
          <a:xfrm>
            <a:off x="5120878" y="3234840"/>
            <a:ext cx="6272022" cy="3006934"/>
          </a:xfrm>
          <a:prstGeom prst="rect">
            <a:avLst/>
          </a:prstGeom>
          <a:solidFill>
            <a:srgbClr val="D6E3F3"/>
          </a:solidFill>
          <a:ln cap="flat" cmpd="sng" w="9525">
            <a:solidFill>
              <a:srgbClr val="2C5A92"/>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420"/>
              <a:buChar char="▪"/>
            </a:pPr>
            <a:r>
              <a:rPr lang="en-US" sz="2200"/>
              <a:t>An may ask you:</a:t>
            </a:r>
            <a:endParaRPr/>
          </a:p>
          <a:p>
            <a:pPr indent="-228600" lvl="0" marL="228600" rtl="0" algn="l">
              <a:lnSpc>
                <a:spcPct val="120000"/>
              </a:lnSpc>
              <a:spcBef>
                <a:spcPts val="1000"/>
              </a:spcBef>
              <a:spcAft>
                <a:spcPts val="0"/>
              </a:spcAft>
              <a:buSzPts val="2420"/>
              <a:buFont typeface="Rockwell"/>
              <a:buChar char="-"/>
            </a:pPr>
            <a:r>
              <a:rPr lang="en-US" sz="2200"/>
              <a:t>“Linh’s Beer after work?” as he walks by, </a:t>
            </a:r>
            <a:endParaRPr/>
          </a:p>
          <a:p>
            <a:pPr indent="-228600" lvl="0" marL="228600" rtl="0" algn="l">
              <a:lnSpc>
                <a:spcPct val="120000"/>
              </a:lnSpc>
              <a:spcBef>
                <a:spcPts val="1000"/>
              </a:spcBef>
              <a:spcAft>
                <a:spcPts val="0"/>
              </a:spcAft>
              <a:buSzPts val="2420"/>
              <a:buFont typeface="Rockwell"/>
              <a:buChar char="-"/>
            </a:pPr>
            <a:r>
              <a:rPr lang="en-US" sz="2200"/>
              <a:t>Linh simply nod and say “yeah.”</a:t>
            </a:r>
            <a:endParaRPr/>
          </a:p>
          <a:p>
            <a:pPr indent="-228600" lvl="0" marL="228600" rtl="0" algn="l">
              <a:lnSpc>
                <a:spcPct val="120000"/>
              </a:lnSpc>
              <a:spcBef>
                <a:spcPts val="1000"/>
              </a:spcBef>
              <a:spcAft>
                <a:spcPts val="0"/>
              </a:spcAft>
              <a:buSzPts val="2420"/>
              <a:buFont typeface="Rockwell"/>
              <a:buChar char="-"/>
            </a:pPr>
            <a:r>
              <a:rPr lang="en-US" sz="2200"/>
              <a:t> An may respond with a nonverbal gesture, called an </a:t>
            </a:r>
            <a:r>
              <a:rPr lang="en-US" sz="2200">
                <a:solidFill>
                  <a:srgbClr val="FF0000"/>
                </a:solidFill>
              </a:rPr>
              <a:t>emblem</a:t>
            </a:r>
            <a:r>
              <a:rPr lang="en-US" sz="2200"/>
              <a:t>, by signaling with the “OK” sign as he walks away.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9"/>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Some Nonverbal Expressions</a:t>
            </a:r>
            <a:endParaRPr/>
          </a:p>
        </p:txBody>
      </p:sp>
      <p:pic>
        <p:nvPicPr>
          <p:cNvPr id="397" name="Google Shape;397;p9"/>
          <p:cNvPicPr preferRelativeResize="0"/>
          <p:nvPr>
            <p:ph idx="1" type="body"/>
          </p:nvPr>
        </p:nvPicPr>
        <p:blipFill rotWithShape="1">
          <a:blip r:embed="rId3">
            <a:alphaModFix/>
          </a:blip>
          <a:srcRect b="0" l="0" r="0" t="0"/>
          <a:stretch/>
        </p:blipFill>
        <p:spPr>
          <a:xfrm>
            <a:off x="5118100" y="1639628"/>
            <a:ext cx="6281738" cy="35755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2021-08-08T10:22:47Z</dcterms:created>
  <dc:creator>Admin</dc:creator>
</cp:coreProperties>
</file>